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2" r:id="rId3"/>
    <p:sldId id="284" r:id="rId4"/>
    <p:sldId id="285" r:id="rId5"/>
    <p:sldId id="261" r:id="rId6"/>
    <p:sldId id="262" r:id="rId7"/>
    <p:sldId id="263" r:id="rId8"/>
    <p:sldId id="268" r:id="rId9"/>
    <p:sldId id="264" r:id="rId10"/>
    <p:sldId id="265" r:id="rId11"/>
    <p:sldId id="266" r:id="rId12"/>
    <p:sldId id="267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80" r:id="rId22"/>
    <p:sldId id="281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02624" cy="201865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Формирование читательской грамотности на уроках русского языка и</a:t>
            </a:r>
            <a:br>
              <a:rPr lang="ru-RU" b="1" dirty="0" smtClean="0"/>
            </a:br>
            <a:r>
              <a:rPr lang="ru-RU" b="1" dirty="0" smtClean="0"/>
              <a:t>литературы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12768" cy="220709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Иванова Г.В.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МОУ «</a:t>
            </a:r>
            <a:r>
              <a:rPr lang="ru-RU" dirty="0" err="1" smtClean="0">
                <a:solidFill>
                  <a:schemeClr val="tx1"/>
                </a:solidFill>
              </a:rPr>
              <a:t>Жарковская</a:t>
            </a:r>
            <a:r>
              <a:rPr lang="ru-RU" dirty="0" smtClean="0">
                <a:solidFill>
                  <a:schemeClr val="tx1"/>
                </a:solidFill>
              </a:rPr>
              <a:t> СОШ№1»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itr\Desktop\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1"/>
            <a:ext cx="3534413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>Задание 3.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   Как вы понимаете фразу: «Тайга, наша кормилица, хлипких не любит!» Дайте развёрнутый ответ.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	Ответ:</a:t>
            </a:r>
            <a:r>
              <a:rPr lang="ru-RU" dirty="0" smtClean="0"/>
              <a:t> Тайга – суровое место, выжить в ней может только человек сильный, имеющий железную волю, умеющий преодолевать трудности. Она не прощает ошибок и излишней самоуверенности.</a:t>
            </a:r>
          </a:p>
          <a:p>
            <a:pPr algn="just">
              <a:buNone/>
            </a:pPr>
            <a:r>
              <a:rPr lang="ru-RU" b="1" dirty="0" smtClean="0"/>
              <a:t>	Читательские умения: </a:t>
            </a:r>
            <a:r>
              <a:rPr lang="ru-RU" dirty="0" smtClean="0"/>
              <a:t>высказывать и обосновывать собственную точку зрения по вопросу, обсуждаемому в тексте; формулировать выводы на основе обобщения отдельных частей текста.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>Задание 4.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Соотнесите содержание 1 и 2 текста и определите, всё ли </a:t>
            </a:r>
            <a:r>
              <a:rPr lang="ru-RU" dirty="0" err="1" smtClean="0"/>
              <a:t>Васютка</a:t>
            </a:r>
            <a:r>
              <a:rPr lang="ru-RU" dirty="0" smtClean="0"/>
              <a:t> сделал так, как сказано в инструкции (текст №2). Если нет, то укажите, какие пункты из инструкции мальчик не выполнил.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42852"/>
            <a:ext cx="3971924" cy="6429420"/>
          </a:xfrm>
        </p:spPr>
        <p:txBody>
          <a:bodyPr>
            <a:normAutofit fontScale="4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«Тайга, наша кормилица, хлипких не любит!» – вспомнились ему слова отца и дедушки. И стал он припоминать все, чему его учили, что знал из рассказов рыбаков и охотников. Перво-наперво надо развести огонь. Ладно, что спички захватил из дому. Пригодились спички.</a:t>
            </a:r>
          </a:p>
          <a:p>
            <a:pPr algn="just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обломал нижние сухие ветки у дерева, ощупью сорвал пучок сухого мха-бородача, искрошил мелко сучки, сложил все в кучку и поджег. Огонек, покачиваясь, неуверенно пополз по сучкам.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подбросил еще веток. Между деревьями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зашарахались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тени, темнота отступила подальше. Монотонно зудя, на огонь налетело несколько комаров. </a:t>
            </a:r>
          </a:p>
          <a:p>
            <a:pPr algn="just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		Надо было запастись на ночь дровами.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, не щадя рук, наломал сучьев, приволок сухую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валежину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, выворотил старый пень. Вытащив из мешка краюшку хлеба, вздохнул и с тоской подумал: «Плачет, поди, мамка». Ему тоже захотелось плакать, но он переборол себя и, ощипав глухаря, начал перочинным ножиком потрошить его. Потом сгрёб костёр в сторону, на горячем месте выкопал ямку и положил туда птицу. Плотно закрыв её мхом, присыпал горячей землёй, золой, углями, сверху положил пылающие головни и подбросил дров.</a:t>
            </a:r>
          </a:p>
          <a:p>
            <a:endParaRPr lang="ru-RU" sz="3400" dirty="0"/>
          </a:p>
        </p:txBody>
      </p:sp>
      <p:pic>
        <p:nvPicPr>
          <p:cNvPr id="7" name="Содержимое 3" descr="C:\Users\Zahar\Desktop\костер\012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5728"/>
            <a:ext cx="4495800" cy="5857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Ответ:</a:t>
            </a:r>
            <a:endParaRPr lang="ru-RU" dirty="0" smtClean="0"/>
          </a:p>
          <a:p>
            <a:pPr lvl="0" algn="just">
              <a:buNone/>
            </a:pPr>
            <a:r>
              <a:rPr lang="ru-RU" dirty="0" smtClean="0"/>
              <a:t>	В тексте не сказано, была ли поляна, на которой </a:t>
            </a:r>
            <a:r>
              <a:rPr lang="ru-RU" dirty="0" err="1" smtClean="0"/>
              <a:t>Васютка</a:t>
            </a:r>
            <a:r>
              <a:rPr lang="ru-RU" dirty="0" smtClean="0"/>
              <a:t> развёл костёр, защищена от ветра.</a:t>
            </a:r>
          </a:p>
          <a:p>
            <a:pPr lvl="0" algn="just">
              <a:buNone/>
            </a:pPr>
            <a:r>
              <a:rPr lang="ru-RU" dirty="0" smtClean="0"/>
              <a:t>	</a:t>
            </a:r>
            <a:r>
              <a:rPr lang="ru-RU" dirty="0" err="1" smtClean="0"/>
              <a:t>Васютка</a:t>
            </a:r>
            <a:r>
              <a:rPr lang="ru-RU" dirty="0" smtClean="0"/>
              <a:t> не очистил место от сухой травы и не обложил его камнями.</a:t>
            </a:r>
          </a:p>
          <a:p>
            <a:pPr algn="just">
              <a:buNone/>
            </a:pPr>
            <a:r>
              <a:rPr lang="ru-RU" b="1" dirty="0" smtClean="0"/>
              <a:t>	Читательские умения: </a:t>
            </a:r>
            <a:r>
              <a:rPr lang="ru-RU" dirty="0" smtClean="0"/>
              <a:t>соотносить визуальное изображение с вербальным текстом, обнаруживать противоречия, содержащиеся в одном или нескольких текстах.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>Задание 5.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7216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dirty="0" smtClean="0"/>
              <a:t>	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Какими практическими умениями обладал герой рассказа? </a:t>
            </a:r>
          </a:p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Текст №1</a:t>
            </a:r>
          </a:p>
          <a:p>
            <a:pPr algn="just"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		«Тайга, наша кормилица, хлипких не любит!» – вспомнились ему слова отца и дедушки. И стал он припоминать все, чему его учили, что знал из рассказов рыбаков и охотников. Перво-наперво надо развести огонь. Ладно, что спички захватил из дому. Пригодились спички.</a:t>
            </a:r>
          </a:p>
          <a:p>
            <a:pPr algn="just"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обломал нижние сухие ветки у дерева, ощупью сорвал пучок сухого мха-бородача, искрошил мелко сучки, сложил все в кучку и поджег. Огонек, покачиваясь, неуверенно пополз по сучкам.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подбросил еще веток. Между деревьями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зашарахались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тени, темнота отступила подальше. Монотонно зудя, на огонь налетело несколько комаров. </a:t>
            </a:r>
          </a:p>
          <a:p>
            <a:pPr algn="just"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		Надо было запастись на ночь дровами.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Васютка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 не щадя рук, наломал сучьев, приволок сухую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валежину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 выворотил старый пень. Вытащив из мешка краюшку хлеба, вздохнул и с тоской подумал: «Плачет, поди, мамка». Ему тоже захотелось плакать, но он переборол себя и, ощипав глухаря, начал перочинным ножиком потрошить его. Потом сгрёб костёр в сторону, на горячем месте выкопал ямку и положил туда птицу. Плотно закрыв её мхом, присыпал горячей землёй, золой, углями, сверху положил пылающие головни и подбросил дров.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Ответ: </a:t>
            </a:r>
          </a:p>
          <a:p>
            <a:pPr>
              <a:buNone/>
            </a:pPr>
            <a:r>
              <a:rPr lang="ru-RU" dirty="0" smtClean="0"/>
              <a:t>Развести огонь.</a:t>
            </a:r>
          </a:p>
          <a:p>
            <a:pPr>
              <a:buNone/>
            </a:pPr>
            <a:r>
              <a:rPr lang="ru-RU" dirty="0" smtClean="0"/>
              <a:t>  Запастись дровами.</a:t>
            </a:r>
          </a:p>
          <a:p>
            <a:pPr>
              <a:buNone/>
            </a:pPr>
            <a:r>
              <a:rPr lang="ru-RU" dirty="0" smtClean="0"/>
              <a:t>  Подстрелить, разделать и запечь птицу.</a:t>
            </a:r>
            <a:r>
              <a:rPr lang="ru-RU" b="1" dirty="0" smtClean="0"/>
              <a:t> </a:t>
            </a:r>
          </a:p>
          <a:p>
            <a:pPr algn="just">
              <a:buNone/>
            </a:pPr>
            <a:r>
              <a:rPr lang="ru-RU" b="1" dirty="0" smtClean="0"/>
              <a:t>	Читательские умения: </a:t>
            </a:r>
            <a:r>
              <a:rPr lang="ru-RU" dirty="0" smtClean="0"/>
              <a:t>понимать </a:t>
            </a:r>
            <a:r>
              <a:rPr lang="ru-RU" dirty="0" err="1" smtClean="0"/>
              <a:t>фактологическую</a:t>
            </a:r>
            <a:r>
              <a:rPr lang="ru-RU" dirty="0" smtClean="0"/>
              <a:t> информацию, находить и извлекать одну или несколько единиц информации, расположенных в одном фрагменте текста.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>Задание 6.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sz="4000" dirty="0" smtClean="0"/>
              <a:t>   </a:t>
            </a:r>
            <a:r>
              <a:rPr lang="ru-RU" sz="4000" b="1" dirty="0" smtClean="0"/>
              <a:t>Какими личными качествами обладал </a:t>
            </a:r>
            <a:r>
              <a:rPr lang="ru-RU" sz="4000" b="1" dirty="0" err="1" smtClean="0"/>
              <a:t>Васютка</a:t>
            </a:r>
            <a:r>
              <a:rPr lang="ru-RU" sz="4000" b="1" dirty="0" smtClean="0"/>
              <a:t>? Аргументируйте свой ответ, приведя примеры из текста.</a:t>
            </a:r>
          </a:p>
          <a:p>
            <a:pPr algn="ctr">
              <a:buNone/>
            </a:pPr>
            <a:r>
              <a:rPr lang="ru-RU" sz="4000" dirty="0" smtClean="0"/>
              <a:t>		</a:t>
            </a:r>
            <a:r>
              <a:rPr lang="ru-RU" sz="4000" b="1" dirty="0" smtClean="0"/>
              <a:t>Текст №1</a:t>
            </a:r>
          </a:p>
          <a:p>
            <a:pPr algn="just">
              <a:buNone/>
            </a:pPr>
            <a:r>
              <a:rPr lang="ru-RU" sz="4000" dirty="0" smtClean="0"/>
              <a:t> 		«Тайга, наша кормилица, хлипких не любит!» – вспомнились ему слова отца и дедушки. И стал он припоминать все, чему его учили, что знал из рассказов рыбаков и охотников. Перво-наперво надо развести огонь. Ладно, что спички захватил из дому. Пригодились спички.</a:t>
            </a:r>
          </a:p>
          <a:p>
            <a:pPr algn="just">
              <a:buNone/>
            </a:pPr>
            <a:r>
              <a:rPr lang="ru-RU" sz="4000" dirty="0" smtClean="0"/>
              <a:t>		</a:t>
            </a:r>
            <a:r>
              <a:rPr lang="ru-RU" sz="4000" dirty="0" err="1" smtClean="0"/>
              <a:t>Васютка</a:t>
            </a:r>
            <a:r>
              <a:rPr lang="ru-RU" sz="4000" dirty="0" smtClean="0"/>
              <a:t> обломал нижние сухие ветки у дерева, ощупью сорвал пучок сухого мха-бородача, искрошил мелко сучки, сложил все в кучку и поджег. Огонек, покачиваясь, неуверенно пополз по сучкам. </a:t>
            </a:r>
            <a:r>
              <a:rPr lang="ru-RU" sz="4000" dirty="0" err="1" smtClean="0"/>
              <a:t>Васютка</a:t>
            </a:r>
            <a:r>
              <a:rPr lang="ru-RU" sz="4000" dirty="0" smtClean="0"/>
              <a:t> подбросил еще веток. Между деревьями </a:t>
            </a:r>
            <a:r>
              <a:rPr lang="ru-RU" sz="4000" dirty="0" err="1" smtClean="0"/>
              <a:t>зашарахались</a:t>
            </a:r>
            <a:r>
              <a:rPr lang="ru-RU" sz="4000" dirty="0" smtClean="0"/>
              <a:t> тени, темнота отступила подальше. Монотонно зудя, на огонь налетело несколько комаров. </a:t>
            </a:r>
          </a:p>
          <a:p>
            <a:pPr algn="just">
              <a:buNone/>
            </a:pPr>
            <a:r>
              <a:rPr lang="ru-RU" sz="4000" dirty="0" smtClean="0"/>
              <a:t>		Надо было запастись на ночь дровами. </a:t>
            </a:r>
            <a:r>
              <a:rPr lang="ru-RU" sz="4000" dirty="0" err="1" smtClean="0"/>
              <a:t>Васютка</a:t>
            </a:r>
            <a:r>
              <a:rPr lang="ru-RU" sz="4000" dirty="0" smtClean="0"/>
              <a:t>, не щадя рук, наломал сучьев, приволок сухую </a:t>
            </a:r>
            <a:r>
              <a:rPr lang="ru-RU" sz="4000" dirty="0" err="1" smtClean="0"/>
              <a:t>валежину</a:t>
            </a:r>
            <a:r>
              <a:rPr lang="ru-RU" sz="4000" dirty="0" smtClean="0"/>
              <a:t>, выворотил старый пень. Вытащив из мешка краюшку хлеба, вздохнул и с тоской подумал: «Плачет, поди, мамка». Ему тоже захотелось плакать, но он переборол себя и, ощипав глухаря, начал перочинным ножиком потрошить его. Потом сгрёб костёр в сторону, на горячем месте выкопал ямку и положил туда птицу. Плотно закрыв её мхом, присыпал горячей землёй, золой, углями, сверху положил пылающие головни и подбросил дров.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 smtClean="0"/>
              <a:t>	Ответ:</a:t>
            </a:r>
            <a:r>
              <a:rPr lang="ru-RU" dirty="0" smtClean="0"/>
              <a:t> Порой </a:t>
            </a:r>
            <a:r>
              <a:rPr lang="ru-RU" dirty="0" err="1" smtClean="0"/>
              <a:t>Васютке</a:t>
            </a:r>
            <a:r>
              <a:rPr lang="ru-RU" dirty="0" smtClean="0"/>
              <a:t> хотелось плакать от отчаяния и страха: «Плачет, поди, мамка». Ему тоже захотелось плакать», - но герой смог перебороть себя, вспомнив слова отца и деда: «Тайга, наша кормилица, хлипких не любит!». Он понимал, что помощи ждать неоткуда, поэтому рассчитывал только на свои силы, «не щадя рук наломал сучьев», разжёг костер, приготовил еду.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	Читательские умения: </a:t>
            </a:r>
            <a:r>
              <a:rPr lang="ru-RU" dirty="0" smtClean="0"/>
              <a:t>понимать смысловую структуру текста, понимать чувства, мотивы, характеры героя, высказывать и обосновывать собственную точку зрения по вопросу, обсуждаемому в тексте.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>Задание 7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Если бы </a:t>
            </a:r>
            <a:r>
              <a:rPr lang="ru-RU" dirty="0" err="1" smtClean="0"/>
              <a:t>Васютке</a:t>
            </a:r>
            <a:r>
              <a:rPr lang="ru-RU" dirty="0" smtClean="0"/>
              <a:t> нужно было вскипятить воду, то какой тип костра он бы развёл?</a:t>
            </a:r>
          </a:p>
          <a:p>
            <a:endParaRPr lang="ru-RU" dirty="0"/>
          </a:p>
        </p:txBody>
      </p:sp>
      <p:pic>
        <p:nvPicPr>
          <p:cNvPr id="4" name="Рисунок 3" descr="C:\Users\Zahar\Desktop\костер\01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857364"/>
            <a:ext cx="6858048" cy="4357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4400" b="1" dirty="0" smtClean="0"/>
              <a:t>Функциональная грамотность –</a:t>
            </a:r>
            <a:r>
              <a:rPr lang="ru-RU" sz="4400" dirty="0" smtClean="0"/>
              <a:t>способность человека применять приобретенные знания, умения и навыки для достижения поставленных целей и решения различных жизненных задач в различных сферах деятельности.</a:t>
            </a:r>
          </a:p>
          <a:p>
            <a:pPr algn="just">
              <a:buNone/>
            </a:pPr>
            <a:r>
              <a:rPr lang="ru-RU" sz="4400" b="1" dirty="0" smtClean="0"/>
              <a:t> </a:t>
            </a:r>
          </a:p>
          <a:p>
            <a:pPr algn="just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	</a:t>
            </a:r>
            <a:r>
              <a:rPr lang="ru-RU" sz="4000" b="1" dirty="0" smtClean="0"/>
              <a:t>Ответ</a:t>
            </a:r>
            <a:r>
              <a:rPr lang="ru-RU" sz="4000" dirty="0" smtClean="0"/>
              <a:t>: пламенный.	</a:t>
            </a:r>
          </a:p>
          <a:p>
            <a:pPr algn="just">
              <a:buNone/>
            </a:pPr>
            <a:r>
              <a:rPr lang="ru-RU" sz="4000" b="1" dirty="0" smtClean="0"/>
              <a:t>	Читательское умение:</a:t>
            </a:r>
            <a:r>
              <a:rPr lang="ru-RU" sz="4000" dirty="0" smtClean="0"/>
              <a:t> определять место, где содержится искомая информация.</a:t>
            </a:r>
          </a:p>
          <a:p>
            <a:pPr algn="just"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группа читательских умений </a:t>
            </a:r>
            <a:r>
              <a:rPr lang="ru-RU" b="1" dirty="0" smtClean="0"/>
              <a:t>– </a:t>
            </a: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информацию из текста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4.1. Использовать информацию из текста для решения практической задачи (планирование поездки, выбор телефона и т.п.) без привлечения фоновых знаний.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4.2. Использовать информацию из текста для решения практической задачи с привлечением фоновых знаний.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4.3. Формулировать на основе полученной из текста информации собственную гипотезу.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4.4. Прогнозировать события, течение процесса, результаты эксперимента на основе информации текста.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4.5. Предлагать интерпретацию нового явления, принадлежащего к тому же классу явлений, который обсуждается в тексте (в том числе с переносом из одной предметной области в другую).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4.6. Выявлять связь между прочитанным и современной реальностью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Чему вы научились у 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Васютки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(смелости, мужеству, терпению, практическим умениям – разводить костёр, готовить еду и т.д., знаниям законов тайги).</a:t>
            </a: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Пригодятся ли вам эти знания и умения в будущем? В какой ситуации?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Предметные задачи: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77500" lnSpcReduction="2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Работа с текстами разных стилей: художественный текст и официально-деловой (инструкция).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Работа с поиском и выявлением необходимой информации (ряд заданий ориентирован на поиск в тексте и вычленение определенных деталей и фактов).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Сопоставление двух текстов разных типов (сплошной и несплошной).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Формирование умений воспринимать, анализировать, критически оценивать и интерпретировать прочитанное.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/>
              <a:t>Формирование и развитие представлений о литературном произведении как о художественном мире, особым образом построенным автором.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Задачи в области читательской грамотности: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1. видоизменение сплошного текста (составлять инструкцию на основе сплошного текста);</a:t>
            </a:r>
          </a:p>
          <a:p>
            <a:pPr>
              <a:buNone/>
            </a:pPr>
            <a:r>
              <a:rPr lang="ru-RU" dirty="0" smtClean="0"/>
              <a:t>2. чтение текста (восприятие его, извлечение информации, данной в явном и неявном виде, интерпретация её);</a:t>
            </a:r>
          </a:p>
          <a:p>
            <a:pPr>
              <a:buNone/>
            </a:pPr>
            <a:r>
              <a:rPr lang="ru-RU" dirty="0" smtClean="0"/>
              <a:t>3. связь информации из текста со своим опытом;</a:t>
            </a:r>
          </a:p>
          <a:p>
            <a:pPr>
              <a:buNone/>
            </a:pPr>
            <a:r>
              <a:rPr lang="ru-RU" dirty="0" smtClean="0"/>
              <a:t>4. формулирование своей точки зрения и обоснование её;</a:t>
            </a:r>
          </a:p>
          <a:p>
            <a:pPr>
              <a:buNone/>
            </a:pPr>
            <a:r>
              <a:rPr lang="ru-RU" dirty="0" smtClean="0"/>
              <a:t>5. извлечение информации из текста, иллюстрации.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>
            <a:normAutofit/>
          </a:bodyPr>
          <a:lstStyle/>
          <a:p>
            <a:r>
              <a:rPr lang="ru-RU" b="1" dirty="0" smtClean="0"/>
              <a:t>Читательская грамотность - первая ступень в функциональной грамотности.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Читательская</a:t>
            </a:r>
            <a:r>
              <a:rPr lang="ru-RU" b="1" dirty="0" smtClean="0"/>
              <a:t> грамотность</a:t>
            </a:r>
            <a:r>
              <a:rPr lang="ru-RU" dirty="0" smtClean="0"/>
              <a:t> – 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36510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Задание 1.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Прочитайте текст №1. На основе отрывка из рассказа В. П. Астафьева «Васюткино озеро» составьте инструкцию «Как разжечь костёр».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Инструкция «Как разжечь костёр» по рассказу «Васюткино озеро»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Обломать нижние сухие ветки у дерева.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Сорвать пучок сухого мха-бородача.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Искрошить мелко сучки деревьев.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Сложить всё в кучку и поджечь ветки.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Не оставлять огонь без присмотра.</a:t>
            </a:r>
          </a:p>
          <a:p>
            <a:pPr marL="514350" indent="-514350" algn="just">
              <a:buNone/>
            </a:pPr>
            <a:r>
              <a:rPr lang="ru-RU" b="1" dirty="0" smtClean="0"/>
              <a:t>Читательское умение:</a:t>
            </a:r>
            <a:r>
              <a:rPr lang="ru-RU" dirty="0" smtClean="0"/>
              <a:t> формулировать выводы на основе обобщения отдельных частей текста</a:t>
            </a:r>
          </a:p>
          <a:p>
            <a:pPr marL="514350" lvl="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>Задание 2.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Рассмотрите инструкцию по разведению костра (текст №2). Соотнесите информацию из инструкции (текст №2) с текстом №1, определите тип костра, который развёл </a:t>
            </a:r>
            <a:r>
              <a:rPr lang="ru-RU" dirty="0" err="1" smtClean="0"/>
              <a:t>Васютка</a:t>
            </a:r>
            <a:r>
              <a:rPr lang="ru-RU" dirty="0" smtClean="0"/>
              <a:t> и его предназначение.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Zahar\Desktop\костер\01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8215369" cy="5786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Ответ</a:t>
            </a:r>
            <a:r>
              <a:rPr lang="ru-RU" dirty="0" smtClean="0"/>
              <a:t>: </a:t>
            </a:r>
            <a:r>
              <a:rPr lang="ru-RU" dirty="0" err="1" smtClean="0"/>
              <a:t>Васютка</a:t>
            </a:r>
            <a:r>
              <a:rPr lang="ru-RU" dirty="0" smtClean="0"/>
              <a:t> развёл жаровой костёр для приготовления пищи</a:t>
            </a:r>
          </a:p>
          <a:p>
            <a:pPr>
              <a:buNone/>
            </a:pPr>
            <a:r>
              <a:rPr lang="ru-RU" b="1" dirty="0" smtClean="0"/>
              <a:t>Читательское умение: </a:t>
            </a:r>
            <a:r>
              <a:rPr lang="ru-RU" dirty="0" smtClean="0"/>
              <a:t>соотносить визуальное изображение с вербальным текстом.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524</Words>
  <Application>Microsoft Office PowerPoint</Application>
  <PresentationFormat>Экран (4:3)</PresentationFormat>
  <Paragraphs>83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Формирование читательской грамотности на уроках русского языка и литературы</vt:lpstr>
      <vt:lpstr>Слайд 2</vt:lpstr>
      <vt:lpstr>Читательская грамотность - первая ступень в функциональной грамотности. </vt:lpstr>
      <vt:lpstr>Читательская грамотность – 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 </vt:lpstr>
      <vt:lpstr>Задание 1. </vt:lpstr>
      <vt:lpstr>Слайд 6</vt:lpstr>
      <vt:lpstr>Задание 2. </vt:lpstr>
      <vt:lpstr>Слайд 8</vt:lpstr>
      <vt:lpstr>Слайд 9</vt:lpstr>
      <vt:lpstr>Задание 3. </vt:lpstr>
      <vt:lpstr>Слайд 11</vt:lpstr>
      <vt:lpstr>Задание 4. </vt:lpstr>
      <vt:lpstr>Слайд 13</vt:lpstr>
      <vt:lpstr>Слайд 14</vt:lpstr>
      <vt:lpstr>Задание 5. </vt:lpstr>
      <vt:lpstr>Слайд 16</vt:lpstr>
      <vt:lpstr>Задание 6. </vt:lpstr>
      <vt:lpstr>Слайд 18</vt:lpstr>
      <vt:lpstr>Задание 7 </vt:lpstr>
      <vt:lpstr>Слайд 20</vt:lpstr>
      <vt:lpstr>4 группа читательских умений –  использовать информацию из текста </vt:lpstr>
      <vt:lpstr>Слайд 22</vt:lpstr>
      <vt:lpstr>Предметные задачи:</vt:lpstr>
      <vt:lpstr>Задачи в области читательской грамотности: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itr</dc:creator>
  <cp:lastModifiedBy>Видеостудия</cp:lastModifiedBy>
  <cp:revision>26</cp:revision>
  <dcterms:created xsi:type="dcterms:W3CDTF">2021-10-17T09:21:36Z</dcterms:created>
  <dcterms:modified xsi:type="dcterms:W3CDTF">2023-01-11T06:37:12Z</dcterms:modified>
</cp:coreProperties>
</file>